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1674" r:id="rId2"/>
    <p:sldId id="1442" r:id="rId3"/>
    <p:sldId id="1548" r:id="rId4"/>
    <p:sldId id="1798" r:id="rId5"/>
    <p:sldId id="1947" r:id="rId6"/>
    <p:sldId id="1948" r:id="rId7"/>
    <p:sldId id="1949" r:id="rId8"/>
    <p:sldId id="1633" r:id="rId9"/>
    <p:sldId id="1967" r:id="rId10"/>
    <p:sldId id="1634" r:id="rId11"/>
    <p:sldId id="1635" r:id="rId12"/>
    <p:sldId id="1662" r:id="rId13"/>
    <p:sldId id="1663" r:id="rId14"/>
    <p:sldId id="1664" r:id="rId15"/>
    <p:sldId id="1951" r:id="rId16"/>
    <p:sldId id="1952" r:id="rId17"/>
    <p:sldId id="1964" r:id="rId18"/>
    <p:sldId id="1950" r:id="rId19"/>
    <p:sldId id="1965" r:id="rId20"/>
    <p:sldId id="1801" r:id="rId21"/>
    <p:sldId id="1802" r:id="rId22"/>
    <p:sldId id="1803" r:id="rId23"/>
    <p:sldId id="1804" r:id="rId24"/>
    <p:sldId id="1959" r:id="rId25"/>
    <p:sldId id="1960" r:id="rId26"/>
    <p:sldId id="1961" r:id="rId27"/>
    <p:sldId id="1962" r:id="rId28"/>
    <p:sldId id="1966" r:id="rId29"/>
    <p:sldId id="1805" r:id="rId30"/>
    <p:sldId id="1953" r:id="rId31"/>
    <p:sldId id="1954" r:id="rId32"/>
    <p:sldId id="1955" r:id="rId33"/>
    <p:sldId id="1957" r:id="rId34"/>
    <p:sldId id="1807" r:id="rId35"/>
    <p:sldId id="1808" r:id="rId36"/>
    <p:sldId id="1811" r:id="rId37"/>
    <p:sldId id="1812" r:id="rId38"/>
    <p:sldId id="1670" r:id="rId39"/>
    <p:sldId id="1671" r:id="rId40"/>
    <p:sldId id="1672" r:id="rId41"/>
    <p:sldId id="292" r:id="rId42"/>
    <p:sldId id="2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74" autoAdjust="0"/>
  </p:normalViewPr>
  <p:slideViewPr>
    <p:cSldViewPr>
      <p:cViewPr varScale="1">
        <p:scale>
          <a:sx n="99" d="100"/>
          <a:sy n="99" d="100"/>
        </p:scale>
        <p:origin x="948" y="306"/>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1/17/2026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38</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39</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40</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41</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42</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1/17/2026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1/17/2026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1/17/2026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1/17/2026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tudylight.org/desk/?query=mt+10:33&amp;t=kjv&amp;sr=1&amp;l=en"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F0"/>
            </a:gs>
            <a:gs pos="100000">
              <a:schemeClr val="accent4">
                <a:lumMod val="75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83D401-D360-A5D4-EC69-F48821B88837}"/>
              </a:ext>
            </a:extLst>
          </p:cNvPr>
          <p:cNvPicPr>
            <a:picLocks noChangeAspect="1"/>
          </p:cNvPicPr>
          <p:nvPr/>
        </p:nvPicPr>
        <p:blipFill>
          <a:blip r:embed="rId2"/>
          <a:stretch>
            <a:fillRect/>
          </a:stretch>
        </p:blipFill>
        <p:spPr>
          <a:xfrm>
            <a:off x="0" y="23352"/>
            <a:ext cx="12192000" cy="6872422"/>
          </a:xfrm>
          <a:prstGeom prst="rect">
            <a:avLst/>
          </a:prstGeom>
        </p:spPr>
      </p:pic>
      <p:sp>
        <p:nvSpPr>
          <p:cNvPr id="4" name="Title 3"/>
          <p:cNvSpPr>
            <a:spLocks noGrp="1"/>
          </p:cNvSpPr>
          <p:nvPr>
            <p:ph type="title"/>
          </p:nvPr>
        </p:nvSpPr>
        <p:spPr>
          <a:xfrm>
            <a:off x="609600" y="23352"/>
            <a:ext cx="11582400" cy="2819400"/>
          </a:xfrm>
        </p:spPr>
        <p:txBody>
          <a:bodyPr/>
          <a:lstStyle/>
          <a:p>
            <a:pPr marL="0" indent="0" algn="ctr">
              <a:buNone/>
            </a:pPr>
            <a:r>
              <a:rPr lang="en-US" sz="9600" i="1" dirty="0">
                <a:solidFill>
                  <a:srgbClr val="A31D6A"/>
                </a:solidFill>
                <a:effectLst>
                  <a:outerShdw blurRad="38100" dist="38100" dir="2700000" algn="tl">
                    <a:srgbClr val="000000">
                      <a:alpha val="43137"/>
                    </a:srgbClr>
                  </a:outerShdw>
                  <a:reflection blurRad="6350" stA="55000" endA="300" endPos="45500" dir="5400000" sy="-100000" algn="bl" rotWithShape="0"/>
                </a:effectLst>
              </a:rPr>
              <a:t>God Knows Them That Are His</a:t>
            </a:r>
            <a:endParaRPr lang="en-US" sz="9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
        <p:nvSpPr>
          <p:cNvPr id="2" name="Content Placeholder 2">
            <a:extLst>
              <a:ext uri="{FF2B5EF4-FFF2-40B4-BE49-F238E27FC236}">
                <a16:creationId xmlns:a16="http://schemas.microsoft.com/office/drawing/2014/main" id="{445E6FDB-9F84-59A1-9CB6-36E8A8D5269E}"/>
              </a:ext>
            </a:extLst>
          </p:cNvPr>
          <p:cNvSpPr>
            <a:spLocks noGrp="1"/>
          </p:cNvSpPr>
          <p:nvPr>
            <p:ph sz="quarter" idx="13"/>
          </p:nvPr>
        </p:nvSpPr>
        <p:spPr>
          <a:xfrm>
            <a:off x="0" y="5727244"/>
            <a:ext cx="12192000" cy="1124465"/>
          </a:xfrm>
        </p:spPr>
        <p:txBody>
          <a:bodyPr>
            <a:noAutofit/>
          </a:bodyPr>
          <a:lstStyle/>
          <a:p>
            <a:pPr marL="0" indent="0" algn="ctr">
              <a:buClr>
                <a:srgbClr val="A379BB">
                  <a:lumMod val="75000"/>
                </a:srgbClr>
              </a:buClr>
              <a:buNone/>
            </a:pPr>
            <a:r>
              <a:rPr lang="en-US" sz="7500" b="1" i="1" dirty="0">
                <a:solidFill>
                  <a:srgbClr val="00B0F0"/>
                </a:solidFill>
                <a:effectLst>
                  <a:outerShdw blurRad="38100" dist="38100" dir="2700000" algn="tl">
                    <a:srgbClr val="000000">
                      <a:alpha val="43137"/>
                    </a:srgbClr>
                  </a:outerShdw>
                </a:effectLst>
              </a:rPr>
              <a:t>II Timothy 2:19</a:t>
            </a: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John 3:7-10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268200" cy="5863590"/>
          </a:xfrm>
        </p:spPr>
        <p:txBody>
          <a:bodyPr>
            <a:noAutofit/>
          </a:bodyPr>
          <a:lstStyle/>
          <a:p>
            <a:pPr marL="45720" indent="0">
              <a:buNone/>
            </a:pPr>
            <a:r>
              <a:rPr lang="en-US" sz="5400" b="1" baseline="30000" dirty="0"/>
              <a:t>7</a:t>
            </a:r>
            <a:r>
              <a:rPr lang="en-US" sz="5400" dirty="0"/>
              <a:t> Little children, make sure no one deceives you; the one who practices righteousness is righteous, just as He is righteous; </a:t>
            </a:r>
            <a:r>
              <a:rPr lang="en-US" sz="5400" b="1" baseline="30000" dirty="0"/>
              <a:t>8</a:t>
            </a:r>
            <a:r>
              <a:rPr lang="en-US" sz="5400" dirty="0"/>
              <a:t> the one who practices sin is of the devil; for the devil has been sinning from the beginning. </a:t>
            </a: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John 3:7-10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The Son of God appeared for this purpose, to destroy the works of the devil.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No one who has been born of God practices sin, because His seed remains in him; and he cannot sin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continually,</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because he has been born of God.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4169762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John 3:7-10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By this the children of God and the children of the devil are obvious: anyone who does not practice righteousness is not of God, nor the one who does not love his brother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sister.</a:t>
            </a:r>
            <a:br>
              <a:rPr lang="en-US" sz="4400" dirty="0">
                <a:solidFill>
                  <a:prstClr val="black">
                    <a:lumMod val="75000"/>
                    <a:lumOff val="25000"/>
                  </a:prstClr>
                </a:solidFill>
              </a:rPr>
            </a:br>
            <a:br>
              <a:rPr lang="en-US" sz="4400" dirty="0"/>
            </a:br>
            <a:endParaRPr lang="en-US" sz="4400" dirty="0"/>
          </a:p>
        </p:txBody>
      </p:sp>
    </p:spTree>
    <p:extLst>
      <p:ext uri="{BB962C8B-B14F-4D97-AF65-F5344CB8AC3E}">
        <p14:creationId xmlns:p14="http://schemas.microsoft.com/office/powerpoint/2010/main" val="1566889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8:5-11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None/>
            </a:pPr>
            <a:r>
              <a:rPr lang="en-US" sz="5400" b="1" baseline="30000" dirty="0"/>
              <a:t>5</a:t>
            </a:r>
            <a:r>
              <a:rPr lang="en-US" sz="5400" dirty="0"/>
              <a:t> For those who are in accord with the flesh set their minds on the things of the flesh, but those who are in accord with the Spirit, the things of the Spirit. </a:t>
            </a:r>
            <a:r>
              <a:rPr lang="en-US" sz="5400" b="1" baseline="30000" dirty="0"/>
              <a:t>6</a:t>
            </a:r>
            <a:r>
              <a:rPr lang="en-US" sz="5400" dirty="0"/>
              <a:t> For the mind set on the flesh is death, but the mind set on the Spirit is life and peace, </a:t>
            </a:r>
          </a:p>
        </p:txBody>
      </p:sp>
    </p:spTree>
    <p:extLst>
      <p:ext uri="{BB962C8B-B14F-4D97-AF65-F5344CB8AC3E}">
        <p14:creationId xmlns:p14="http://schemas.microsoft.com/office/powerpoint/2010/main" val="578928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8:5-11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because the mind set on the flesh is hostile toward God; for it does not subject itself to the law of God, for it is not even able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to do so,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those who are in the flesh cannot please God.</a:t>
            </a:r>
          </a:p>
        </p:txBody>
      </p:sp>
    </p:spTree>
    <p:extLst>
      <p:ext uri="{BB962C8B-B14F-4D97-AF65-F5344CB8AC3E}">
        <p14:creationId xmlns:p14="http://schemas.microsoft.com/office/powerpoint/2010/main" val="2212693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952BD-75F5-F7DF-79E0-94DA7852B1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F45CD4-02D1-6B1B-B05D-8E0736B4FEFB}"/>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8:5-11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A466633-9E21-BB43-A57A-13E87DAFFE23}"/>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However, you are not in the flesh but in the Spirit, if indeed the Spirit of God dwells in you. But if anyone does not have the Spirit of Christ, he does not belong to Him. </a:t>
            </a:r>
          </a:p>
        </p:txBody>
      </p:sp>
    </p:spTree>
    <p:extLst>
      <p:ext uri="{BB962C8B-B14F-4D97-AF65-F5344CB8AC3E}">
        <p14:creationId xmlns:p14="http://schemas.microsoft.com/office/powerpoint/2010/main" val="1892752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68D3E-6BAC-7ED2-F74A-E401B6D374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A6E09D-B8D7-FEEC-3763-033E5AC6C176}"/>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8:5-11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13BBA8D-EE35-22CD-28C5-C38007E185CD}"/>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If Christ is in you, though the body is dead because of sin, yet the spirit is alive because of righteousness.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673414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7E8EE-0BF3-23B4-2A43-B0A70E17E9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1A303-1E6F-278E-0A2F-5EA6E0B79019}"/>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8:5-11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52BDA5A-8E71-BE11-0321-E77FDB577ABE}"/>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11</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if the Spirit of Him who raised Jesus from the dead dwells in you, He who raised Christ Jesus from the dead will also give life to your mortal bodies through His Spirit who dwells in you.</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44190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DCECC-3DB0-8CAB-B68E-8D336E7C22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5D51E-7CF3-72C8-759A-6C72BE73FBD6}"/>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8:9 (AMPC)</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F048B09-BF7F-3FE8-C1BB-47750F5166A4}"/>
              </a:ext>
            </a:extLst>
          </p:cNvPr>
          <p:cNvSpPr>
            <a:spLocks noGrp="1"/>
          </p:cNvSpPr>
          <p:nvPr>
            <p:ph sz="quarter" idx="13"/>
          </p:nvPr>
        </p:nvSpPr>
        <p:spPr>
          <a:xfrm>
            <a:off x="0" y="1143000"/>
            <a:ext cx="12268200" cy="5711190"/>
          </a:xfrm>
        </p:spPr>
        <p:txBody>
          <a:bodyPr>
            <a:noAutofit/>
          </a:bodyPr>
          <a:lstStyle/>
          <a:p>
            <a:pPr marL="45720" indent="0">
              <a:buClr>
                <a:srgbClr val="A379BB">
                  <a:lumMod val="75000"/>
                </a:srgbClr>
              </a:buClr>
              <a:buNone/>
              <a:defRPr/>
            </a:pPr>
            <a:r>
              <a:rPr lang="en-US" sz="6500" dirty="0">
                <a:solidFill>
                  <a:prstClr val="black">
                    <a:lumMod val="75000"/>
                    <a:lumOff val="25000"/>
                  </a:prstClr>
                </a:solidFill>
                <a:latin typeface="Trebuchet MS"/>
              </a:rPr>
              <a:t>But you are not living the life of the flesh, you are living the life of the Spirit, if the [Holy] Spirit of God [really] dwells within you [directs and controls you]. </a:t>
            </a:r>
          </a:p>
        </p:txBody>
      </p:sp>
    </p:spTree>
    <p:extLst>
      <p:ext uri="{BB962C8B-B14F-4D97-AF65-F5344CB8AC3E}">
        <p14:creationId xmlns:p14="http://schemas.microsoft.com/office/powerpoint/2010/main" val="39787822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5283F-EB7B-BD17-53A9-D3CBBEF47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BEF53-6EA0-1E39-DC74-3AD816CF8F52}"/>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8:9 (AMPC)</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54D86BD-6206-6BCB-354B-2ECDD960A1A9}"/>
              </a:ext>
            </a:extLst>
          </p:cNvPr>
          <p:cNvSpPr>
            <a:spLocks noGrp="1"/>
          </p:cNvSpPr>
          <p:nvPr>
            <p:ph sz="quarter" idx="13"/>
          </p:nvPr>
        </p:nvSpPr>
        <p:spPr>
          <a:xfrm>
            <a:off x="0" y="1143000"/>
            <a:ext cx="12268200" cy="5711190"/>
          </a:xfrm>
        </p:spPr>
        <p:txBody>
          <a:bodyPr>
            <a:noAutofit/>
          </a:bodyPr>
          <a:lstStyle/>
          <a:p>
            <a:pPr marL="45720" indent="0">
              <a:buClr>
                <a:srgbClr val="A379BB">
                  <a:lumMod val="75000"/>
                </a:srgbClr>
              </a:buClr>
              <a:buNone/>
              <a:defRPr/>
            </a:pPr>
            <a:r>
              <a:rPr lang="en-US" sz="6500" dirty="0">
                <a:solidFill>
                  <a:prstClr val="black">
                    <a:lumMod val="75000"/>
                    <a:lumOff val="25000"/>
                  </a:prstClr>
                </a:solidFill>
                <a:latin typeface="Trebuchet MS"/>
              </a:rPr>
              <a:t>But if anyone does not possess the [Holy] Spirit of Christ, he is none of His [he does not belong to Christ, is not truly a child of God].</a:t>
            </a:r>
          </a:p>
        </p:txBody>
      </p:sp>
    </p:spTree>
    <p:extLst>
      <p:ext uri="{BB962C8B-B14F-4D97-AF65-F5344CB8AC3E}">
        <p14:creationId xmlns:p14="http://schemas.microsoft.com/office/powerpoint/2010/main" val="2812265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Timothy 2:19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6000" dirty="0"/>
              <a:t>Nevertheless, the firm foundation of God stands, having this seal: "The Lord knows those who are His;" and, "Everyone who names the name of the Lord is to keep away from wickedness."</a:t>
            </a:r>
          </a:p>
        </p:txBody>
      </p:sp>
    </p:spTree>
    <p:extLst>
      <p:ext uri="{BB962C8B-B14F-4D97-AF65-F5344CB8AC3E}">
        <p14:creationId xmlns:p14="http://schemas.microsoft.com/office/powerpoint/2010/main" val="14927372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3314701"/>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When Does a Human Become a Child of GOD?</a:t>
            </a:r>
          </a:p>
        </p:txBody>
      </p:sp>
      <p:sp>
        <p:nvSpPr>
          <p:cNvPr id="6" name="Title 3">
            <a:extLst>
              <a:ext uri="{FF2B5EF4-FFF2-40B4-BE49-F238E27FC236}">
                <a16:creationId xmlns:a16="http://schemas.microsoft.com/office/drawing/2014/main" id="{E6514C27-A6F1-8B56-6534-251FED531A4B}"/>
              </a:ext>
            </a:extLst>
          </p:cNvPr>
          <p:cNvSpPr txBox="1">
            <a:spLocks/>
          </p:cNvSpPr>
          <p:nvPr/>
        </p:nvSpPr>
        <p:spPr>
          <a:xfrm>
            <a:off x="0" y="3563354"/>
            <a:ext cx="12192000" cy="28194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8000" i="1" cap="all" dirty="0">
                <a:solidFill>
                  <a:srgbClr val="00B0F0"/>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When GOD Puts His HOLY Spirit in His Body</a:t>
            </a:r>
          </a:p>
        </p:txBody>
      </p:sp>
    </p:spTree>
    <p:extLst>
      <p:ext uri="{BB962C8B-B14F-4D97-AF65-F5344CB8AC3E}">
        <p14:creationId xmlns:p14="http://schemas.microsoft.com/office/powerpoint/2010/main" val="2592294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par>
                          <p:cTn id="44" fill="hold">
                            <p:stCondLst>
                              <p:cond delay="16250"/>
                            </p:stCondLst>
                            <p:childTnLst>
                              <p:par>
                                <p:cTn id="45" presetID="26" presetClass="emph" presetSubtype="0" fill="hold" grpId="0" nodeType="afterEffect">
                                  <p:stCondLst>
                                    <p:cond delay="500"/>
                                  </p:stCondLst>
                                  <p:childTnLst>
                                    <p:animEffect transition="out" filter="fade">
                                      <p:cBhvr>
                                        <p:cTn id="46" dur="1000" tmFilter="0, 0; .2, .5; .8, .5; 1, 0"/>
                                        <p:tgtEl>
                                          <p:spTgt spid="6"/>
                                        </p:tgtEl>
                                      </p:cBhvr>
                                    </p:animEffect>
                                    <p:animScale>
                                      <p:cBhvr>
                                        <p:cTn id="47" dur="500" autoRev="1" fill="hold"/>
                                        <p:tgtEl>
                                          <p:spTgt spid="6"/>
                                        </p:tgtEl>
                                      </p:cBhvr>
                                      <p:by x="105000" y="105000"/>
                                    </p:animScale>
                                  </p:childTnLst>
                                </p:cTn>
                              </p:par>
                            </p:childTnLst>
                          </p:cTn>
                        </p:par>
                        <p:par>
                          <p:cTn id="48" fill="hold">
                            <p:stCondLst>
                              <p:cond delay="17750"/>
                            </p:stCondLst>
                            <p:childTnLst>
                              <p:par>
                                <p:cTn id="49" presetID="26" presetClass="emph" presetSubtype="0" fill="hold" grpId="1" nodeType="afterEffect">
                                  <p:stCondLst>
                                    <p:cond delay="500"/>
                                  </p:stCondLst>
                                  <p:childTnLst>
                                    <p:animEffect transition="out" filter="fade">
                                      <p:cBhvr>
                                        <p:cTn id="50" dur="1000" tmFilter="0, 0; .2, .5; .8, .5; 1, 0"/>
                                        <p:tgtEl>
                                          <p:spTgt spid="6"/>
                                        </p:tgtEl>
                                      </p:cBhvr>
                                    </p:animEffect>
                                    <p:animScale>
                                      <p:cBhvr>
                                        <p:cTn id="51" dur="500" autoRev="1" fill="hold"/>
                                        <p:tgtEl>
                                          <p:spTgt spid="6"/>
                                        </p:tgtEl>
                                      </p:cBhvr>
                                      <p:by x="105000" y="105000"/>
                                    </p:animScale>
                                  </p:childTnLst>
                                </p:cTn>
                              </p:par>
                            </p:childTnLst>
                          </p:cTn>
                        </p:par>
                        <p:par>
                          <p:cTn id="52" fill="hold">
                            <p:stCondLst>
                              <p:cond delay="19250"/>
                            </p:stCondLst>
                            <p:childTnLst>
                              <p:par>
                                <p:cTn id="53" presetID="26" presetClass="emph" presetSubtype="0" fill="hold" grpId="2" nodeType="afterEffect">
                                  <p:stCondLst>
                                    <p:cond delay="500"/>
                                  </p:stCondLst>
                                  <p:childTnLst>
                                    <p:animEffect transition="out" filter="fade">
                                      <p:cBhvr>
                                        <p:cTn id="54" dur="1000" tmFilter="0, 0; .2, .5; .8, .5; 1, 0"/>
                                        <p:tgtEl>
                                          <p:spTgt spid="6"/>
                                        </p:tgtEl>
                                      </p:cBhvr>
                                    </p:animEffect>
                                    <p:animScale>
                                      <p:cBhvr>
                                        <p:cTn id="55" dur="500" autoRev="1" fill="hold"/>
                                        <p:tgtEl>
                                          <p:spTgt spid="6"/>
                                        </p:tgtEl>
                                      </p:cBhvr>
                                      <p:by x="105000" y="105000"/>
                                    </p:animScale>
                                  </p:childTnLst>
                                </p:cTn>
                              </p:par>
                            </p:childTnLst>
                          </p:cTn>
                        </p:par>
                        <p:par>
                          <p:cTn id="56" fill="hold">
                            <p:stCondLst>
                              <p:cond delay="20750"/>
                            </p:stCondLst>
                            <p:childTnLst>
                              <p:par>
                                <p:cTn id="57" presetID="26" presetClass="emph" presetSubtype="0" fill="hold" grpId="3" nodeType="afterEffect">
                                  <p:stCondLst>
                                    <p:cond delay="500"/>
                                  </p:st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childTnLst>
                          </p:cTn>
                        </p:par>
                        <p:par>
                          <p:cTn id="60" fill="hold">
                            <p:stCondLst>
                              <p:cond delay="22250"/>
                            </p:stCondLst>
                            <p:childTnLst>
                              <p:par>
                                <p:cTn id="61" presetID="26" presetClass="emph" presetSubtype="0" fill="hold" grpId="4" nodeType="afterEffect">
                                  <p:stCondLst>
                                    <p:cond delay="750"/>
                                  </p:stCondLst>
                                  <p:childTnLst>
                                    <p:animEffect transition="out" filter="fade">
                                      <p:cBhvr>
                                        <p:cTn id="62" dur="1000" tmFilter="0, 0; .2, .5; .8, .5; 1, 0"/>
                                        <p:tgtEl>
                                          <p:spTgt spid="6"/>
                                        </p:tgtEl>
                                      </p:cBhvr>
                                    </p:animEffect>
                                    <p:animScale>
                                      <p:cBhvr>
                                        <p:cTn id="63" dur="500" autoRev="1" fill="hold"/>
                                        <p:tgtEl>
                                          <p:spTgt spid="6"/>
                                        </p:tgtEl>
                                      </p:cBhvr>
                                      <p:by x="105000" y="105000"/>
                                    </p:animScale>
                                  </p:childTnLst>
                                </p:cTn>
                              </p:par>
                            </p:childTnLst>
                          </p:cTn>
                        </p:par>
                        <p:par>
                          <p:cTn id="64" fill="hold">
                            <p:stCondLst>
                              <p:cond delay="24000"/>
                            </p:stCondLst>
                            <p:childTnLst>
                              <p:par>
                                <p:cTn id="65" presetID="26" presetClass="emph" presetSubtype="0" fill="hold" grpId="5" nodeType="afterEffect">
                                  <p:stCondLst>
                                    <p:cond delay="750"/>
                                  </p:stCondLst>
                                  <p:childTnLst>
                                    <p:animEffect transition="out" filter="fade">
                                      <p:cBhvr>
                                        <p:cTn id="66" dur="1000" tmFilter="0, 0; .2, .5; .8, .5; 1, 0"/>
                                        <p:tgtEl>
                                          <p:spTgt spid="6"/>
                                        </p:tgtEl>
                                      </p:cBhvr>
                                    </p:animEffect>
                                    <p:animScale>
                                      <p:cBhvr>
                                        <p:cTn id="67" dur="500" autoRev="1" fill="hold"/>
                                        <p:tgtEl>
                                          <p:spTgt spid="6"/>
                                        </p:tgtEl>
                                      </p:cBhvr>
                                      <p:by x="105000" y="105000"/>
                                    </p:animScale>
                                  </p:childTnLst>
                                </p:cTn>
                              </p:par>
                            </p:childTnLst>
                          </p:cTn>
                        </p:par>
                        <p:par>
                          <p:cTn id="68" fill="hold">
                            <p:stCondLst>
                              <p:cond delay="25750"/>
                            </p:stCondLst>
                            <p:childTnLst>
                              <p:par>
                                <p:cTn id="69" presetID="26" presetClass="emph" presetSubtype="0" fill="hold" grpId="6" nodeType="afterEffect">
                                  <p:stCondLst>
                                    <p:cond delay="750"/>
                                  </p:stCondLst>
                                  <p:childTnLst>
                                    <p:animEffect transition="out" filter="fade">
                                      <p:cBhvr>
                                        <p:cTn id="70" dur="1000" tmFilter="0, 0; .2, .5; .8, .5; 1, 0"/>
                                        <p:tgtEl>
                                          <p:spTgt spid="6"/>
                                        </p:tgtEl>
                                      </p:cBhvr>
                                    </p:animEffect>
                                    <p:animScale>
                                      <p:cBhvr>
                                        <p:cTn id="71" dur="500" autoRev="1" fill="hold"/>
                                        <p:tgtEl>
                                          <p:spTgt spid="6"/>
                                        </p:tgtEl>
                                      </p:cBhvr>
                                      <p:by x="105000" y="105000"/>
                                    </p:animScale>
                                  </p:childTnLst>
                                </p:cTn>
                              </p:par>
                            </p:childTnLst>
                          </p:cTn>
                        </p:par>
                        <p:par>
                          <p:cTn id="72" fill="hold">
                            <p:stCondLst>
                              <p:cond delay="27500"/>
                            </p:stCondLst>
                            <p:childTnLst>
                              <p:par>
                                <p:cTn id="73" presetID="26" presetClass="emph" presetSubtype="0" fill="hold" grpId="7" nodeType="afterEffect">
                                  <p:stCondLst>
                                    <p:cond delay="1000"/>
                                  </p:stCondLst>
                                  <p:childTnLst>
                                    <p:animEffect transition="out" filter="fade">
                                      <p:cBhvr>
                                        <p:cTn id="74" dur="1000" tmFilter="0, 0; .2, .5; .8, .5; 1, 0"/>
                                        <p:tgtEl>
                                          <p:spTgt spid="6"/>
                                        </p:tgtEl>
                                      </p:cBhvr>
                                    </p:animEffect>
                                    <p:animScale>
                                      <p:cBhvr>
                                        <p:cTn id="75" dur="500" autoRev="1" fill="hold"/>
                                        <p:tgtEl>
                                          <p:spTgt spid="6"/>
                                        </p:tgtEl>
                                      </p:cBhvr>
                                      <p:by x="105000" y="105000"/>
                                    </p:animScale>
                                  </p:childTnLst>
                                </p:cTn>
                              </p:par>
                            </p:childTnLst>
                          </p:cTn>
                        </p:par>
                        <p:par>
                          <p:cTn id="76" fill="hold">
                            <p:stCondLst>
                              <p:cond delay="29500"/>
                            </p:stCondLst>
                            <p:childTnLst>
                              <p:par>
                                <p:cTn id="77" presetID="26" presetClass="emph" presetSubtype="0" fill="hold" grpId="8" nodeType="afterEffect">
                                  <p:stCondLst>
                                    <p:cond delay="1000"/>
                                  </p:stCondLst>
                                  <p:childTnLst>
                                    <p:animEffect transition="out" filter="fade">
                                      <p:cBhvr>
                                        <p:cTn id="78" dur="1000" tmFilter="0, 0; .2, .5; .8, .5; 1, 0"/>
                                        <p:tgtEl>
                                          <p:spTgt spid="6"/>
                                        </p:tgtEl>
                                      </p:cBhvr>
                                    </p:animEffect>
                                    <p:animScale>
                                      <p:cBhvr>
                                        <p:cTn id="79" dur="500" autoRev="1" fill="hold"/>
                                        <p:tgtEl>
                                          <p:spTgt spid="6"/>
                                        </p:tgtEl>
                                      </p:cBhvr>
                                      <p:by x="105000" y="105000"/>
                                    </p:animScale>
                                  </p:childTnLst>
                                </p:cTn>
                              </p:par>
                            </p:childTnLst>
                          </p:cTn>
                        </p:par>
                        <p:par>
                          <p:cTn id="80" fill="hold">
                            <p:stCondLst>
                              <p:cond delay="31500"/>
                            </p:stCondLst>
                            <p:childTnLst>
                              <p:par>
                                <p:cTn id="81" presetID="26" presetClass="emph" presetSubtype="0" fill="hold" grpId="9" nodeType="afterEffect">
                                  <p:stCondLst>
                                    <p:cond delay="0"/>
                                  </p:stCondLst>
                                  <p:childTnLst>
                                    <p:animEffect transition="out" filter="fade">
                                      <p:cBhvr>
                                        <p:cTn id="82" dur="1000" tmFilter="0, 0; .2, .5; .8, .5; 1, 0"/>
                                        <p:tgtEl>
                                          <p:spTgt spid="6"/>
                                        </p:tgtEl>
                                      </p:cBhvr>
                                    </p:animEffect>
                                    <p:animScale>
                                      <p:cBhvr>
                                        <p:cTn id="83"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6" grpId="0"/>
      <p:bldP spid="6" grpId="1"/>
      <p:bldP spid="6" grpId="2"/>
      <p:bldP spid="6" grpId="3"/>
      <p:bldP spid="6" grpId="4"/>
      <p:bldP spid="6" grpId="5"/>
      <p:bldP spid="6" grpId="6"/>
      <p:bldP spid="6" grpId="7"/>
      <p:bldP spid="6" grpId="8"/>
      <p:bldP spid="6" grpId="9"/>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Acts2:26-38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87390"/>
          </a:xfrm>
        </p:spPr>
        <p:txBody>
          <a:bodyPr>
            <a:noAutofit/>
          </a:bodyPr>
          <a:lstStyle/>
          <a:p>
            <a:pPr marL="45720" indent="0">
              <a:buNone/>
            </a:pPr>
            <a:r>
              <a:rPr lang="en-US" sz="5400" b="1" baseline="30000" dirty="0"/>
              <a:t>26</a:t>
            </a:r>
            <a:r>
              <a:rPr lang="en-US" sz="5400" dirty="0"/>
              <a:t> 'THEREFORE MY HEART WAS GLAD AND MY TONGUE WAS OVERJOYED;</a:t>
            </a:r>
            <a:br>
              <a:rPr lang="en-US" sz="5400" dirty="0"/>
            </a:br>
            <a:r>
              <a:rPr lang="en-US" sz="5400" dirty="0"/>
              <a:t>MOREOVER MY FLESH ALSO WILL LIVE IN HOPE; </a:t>
            </a:r>
            <a:r>
              <a:rPr lang="en-US" sz="5400" b="1" baseline="30000" dirty="0"/>
              <a:t>27</a:t>
            </a:r>
            <a:r>
              <a:rPr lang="en-US" sz="5400" dirty="0"/>
              <a:t> FOR YOU WILL NOT ABANDON MY SOUL TO HADES, NOR WILL YOU ALLOW YOUR HOLY ONE TO UNDERGO DECAY. </a:t>
            </a:r>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Acts2:26-38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'YOU HAVE MADE KNOWN TO ME THE WAYS OF LIFE; YOU WILL MAKE ME FULL OF GLADNESS WITH YOUR PRESENCE.'</a:t>
            </a:r>
          </a:p>
        </p:txBody>
      </p:sp>
    </p:spTree>
    <p:extLst>
      <p:ext uri="{BB962C8B-B14F-4D97-AF65-F5344CB8AC3E}">
        <p14:creationId xmlns:p14="http://schemas.microsoft.com/office/powerpoint/2010/main" val="144597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Acts2:26-38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"Brothers, I may confidently say to you regarding the patriarch David that he both died and was buried, and his tomb is with us to this day.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"So because he was a prophet and knew that God had sworn to him with an oath</a:t>
            </a:r>
            <a:endParaRPr lang="en-US" sz="4400" dirty="0"/>
          </a:p>
        </p:txBody>
      </p:sp>
    </p:spTree>
    <p:extLst>
      <p:ext uri="{BB962C8B-B14F-4D97-AF65-F5344CB8AC3E}">
        <p14:creationId xmlns:p14="http://schemas.microsoft.com/office/powerpoint/2010/main" val="2185352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5394F-49FF-5D99-7D6C-3DE484D29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A9407-E41B-1E63-980B-7924C5419374}"/>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Acts2:26-38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443CCBB-232C-2749-CB52-3D07EBAE20F3}"/>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to seat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one</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of his descendants on his throne,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31</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he looked ahead and spoke of the resurrection of the Christ, that He was neither abandoned to Hades, nor did His flesh suffer decay. </a:t>
            </a:r>
            <a:br>
              <a:rPr lang="en-US" sz="4400" dirty="0">
                <a:solidFill>
                  <a:prstClr val="black">
                    <a:lumMod val="75000"/>
                    <a:lumOff val="25000"/>
                  </a:prstClr>
                </a:solidFill>
              </a:rPr>
            </a:br>
            <a:br>
              <a:rPr lang="en-US" sz="4400" dirty="0"/>
            </a:br>
            <a:endParaRPr lang="en-US" sz="4400" dirty="0"/>
          </a:p>
        </p:txBody>
      </p:sp>
    </p:spTree>
    <p:extLst>
      <p:ext uri="{BB962C8B-B14F-4D97-AF65-F5344CB8AC3E}">
        <p14:creationId xmlns:p14="http://schemas.microsoft.com/office/powerpoint/2010/main" val="1341130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809AA-6BC5-E827-178B-44AC979531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0F1EE-FEDC-0B32-8E6B-EA6D3837F2CC}"/>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Acts2:26-38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C34E286-DD40-AF18-7C11-1F27AD843970}"/>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32</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It is</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this Jesus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whom</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God raised up,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 fact</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to which we are all witnesses.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"Therefore, since He has been exalted at the right hand of God, and has received the promise of the Holy Spirit from the Father, </a:t>
            </a:r>
            <a:endParaRPr lang="en-US" sz="4400" dirty="0"/>
          </a:p>
        </p:txBody>
      </p:sp>
    </p:spTree>
    <p:extLst>
      <p:ext uri="{BB962C8B-B14F-4D97-AF65-F5344CB8AC3E}">
        <p14:creationId xmlns:p14="http://schemas.microsoft.com/office/powerpoint/2010/main" val="2109328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6F040-2E72-A9EB-A35D-BEF0691344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F22018-D2CB-F7A9-2016-C92D761A998B}"/>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Acts2:26-38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CD0B847-A442-6FE9-1DD6-50B71443FB2A}"/>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He has poured out this which you both see and hear.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it was not David who ascended into heaven, but he himself says: 'THE LORD SAID TO MY LORD, "SIT AT MY RIGHT HAND,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35</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UNTIL I MAKE YOUR ENEMIES A FOOTSTOOL FOR YOUR FEET."'</a:t>
            </a:r>
            <a:endParaRPr lang="en-US" sz="4400" dirty="0"/>
          </a:p>
        </p:txBody>
      </p:sp>
    </p:spTree>
    <p:extLst>
      <p:ext uri="{BB962C8B-B14F-4D97-AF65-F5344CB8AC3E}">
        <p14:creationId xmlns:p14="http://schemas.microsoft.com/office/powerpoint/2010/main" val="3794124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2DD40-2A62-15B7-0393-5A813A1897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92AB80-DFFA-27F9-17D5-B667DE4E80E7}"/>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Acts2:26-38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DFB59ED-3542-A4E2-BA3D-B4C1D6251B70}"/>
              </a:ext>
            </a:extLst>
          </p:cNvPr>
          <p:cNvSpPr>
            <a:spLocks noGrp="1"/>
          </p:cNvSpPr>
          <p:nvPr>
            <p:ph sz="quarter" idx="13"/>
          </p:nvPr>
        </p:nvSpPr>
        <p:spPr>
          <a:xfrm>
            <a:off x="0" y="990600"/>
            <a:ext cx="12192000" cy="58674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36</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"Therefore let all the house of Israel know for certain that God has made Him both Lord and Christ—this Jesus whom you crucified.“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Now when they heard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this,</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they were pierced to the heart, and said to Peter and the rest of the apostles, </a:t>
            </a:r>
            <a:endParaRPr lang="en-US" sz="4400" dirty="0"/>
          </a:p>
        </p:txBody>
      </p:sp>
    </p:spTree>
    <p:extLst>
      <p:ext uri="{BB962C8B-B14F-4D97-AF65-F5344CB8AC3E}">
        <p14:creationId xmlns:p14="http://schemas.microsoft.com/office/powerpoint/2010/main" val="3875145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387C7-ACB9-AC00-E3B3-B92AE32D2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BFB6C1-22EF-2BCC-21F7-39A4EB5172A9}"/>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Acts2:26-38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8797C1-572D-9F77-51A1-57FFE63A762C}"/>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"Brothers, what are we to do?"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Peter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said</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to them, "Repent, and each of you be baptized in the name of Jesus Christ for the forgiveness of your sins; and you will receive the gift of the Holy Spirit.</a:t>
            </a:r>
          </a:p>
          <a:p>
            <a:pPr marL="45720" indent="0">
              <a:buNone/>
            </a:pPr>
            <a:br>
              <a:rPr lang="en-US" sz="4400" dirty="0">
                <a:solidFill>
                  <a:prstClr val="black">
                    <a:lumMod val="75000"/>
                    <a:lumOff val="25000"/>
                  </a:prstClr>
                </a:solidFill>
              </a:rPr>
            </a:br>
            <a:br>
              <a:rPr lang="en-US" sz="4400" dirty="0"/>
            </a:br>
            <a:endParaRPr lang="en-US" sz="4400" dirty="0"/>
          </a:p>
        </p:txBody>
      </p:sp>
    </p:spTree>
    <p:extLst>
      <p:ext uri="{BB962C8B-B14F-4D97-AF65-F5344CB8AC3E}">
        <p14:creationId xmlns:p14="http://schemas.microsoft.com/office/powerpoint/2010/main" val="2008712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5:32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7200" dirty="0">
                <a:solidFill>
                  <a:prstClr val="black">
                    <a:lumMod val="75000"/>
                    <a:lumOff val="25000"/>
                  </a:prstClr>
                </a:solidFill>
                <a:latin typeface="Trebuchet MS"/>
              </a:rPr>
              <a:t>And we are witnesses of these things; and so is the Holy Spirit, whom God has given to those who obey Him.</a:t>
            </a:r>
          </a:p>
        </p:txBody>
      </p:sp>
    </p:spTree>
    <p:extLst>
      <p:ext uri="{BB962C8B-B14F-4D97-AF65-F5344CB8AC3E}">
        <p14:creationId xmlns:p14="http://schemas.microsoft.com/office/powerpoint/2010/main" val="1520804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II Timothy 2:14-19 (NASB)</a:t>
            </a: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6000" b="1" baseline="30000" dirty="0"/>
              <a:t>14</a:t>
            </a:r>
            <a:r>
              <a:rPr lang="en-US" sz="6000" dirty="0"/>
              <a:t> Remind </a:t>
            </a:r>
            <a:r>
              <a:rPr lang="en-US" sz="6000" i="1" dirty="0"/>
              <a:t>them</a:t>
            </a:r>
            <a:r>
              <a:rPr lang="en-US" sz="6000" dirty="0"/>
              <a:t> of these things, and solemnly exhort </a:t>
            </a:r>
            <a:r>
              <a:rPr lang="en-US" sz="6000" i="1" dirty="0"/>
              <a:t>them</a:t>
            </a:r>
            <a:r>
              <a:rPr lang="en-US" sz="6000" dirty="0"/>
              <a:t> in the presence of God not to dispute about words, which is useless </a:t>
            </a:r>
            <a:r>
              <a:rPr lang="en-US" sz="6000" i="1" dirty="0"/>
              <a:t>and leads</a:t>
            </a:r>
            <a:r>
              <a:rPr lang="en-US" sz="6000" dirty="0"/>
              <a:t> to the ruin of the listeners. </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F2340-3514-5C93-5ED1-9C158322A3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69E87-1128-43C5-1DC4-37729C9BE80F}"/>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8:9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A7322EF-6CBE-5049-A346-0F135984B6D3}"/>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However, you are not in the flesh but in the Spirit, if indeed the Spirit of God dwells in you. But if anyone does not have the Spirit of Christ, he does not belong to Him.</a:t>
            </a:r>
          </a:p>
        </p:txBody>
      </p:sp>
    </p:spTree>
    <p:extLst>
      <p:ext uri="{BB962C8B-B14F-4D97-AF65-F5344CB8AC3E}">
        <p14:creationId xmlns:p14="http://schemas.microsoft.com/office/powerpoint/2010/main" val="35326331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CE69E-258F-1DFE-4175-36D2D2C47D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9E891A-6769-BD17-EFD1-649DC1A84944}"/>
              </a:ext>
            </a:extLst>
          </p:cNvPr>
          <p:cNvSpPr>
            <a:spLocks noGrp="1"/>
          </p:cNvSpPr>
          <p:nvPr>
            <p:ph type="title"/>
          </p:nvPr>
        </p:nvSpPr>
        <p:spPr>
          <a:xfrm>
            <a:off x="0" y="3810"/>
            <a:ext cx="12192000" cy="1139190"/>
          </a:xfrm>
        </p:spPr>
        <p:txBody>
          <a:bodyPr>
            <a:noAutofit/>
          </a:bodyPr>
          <a:lstStyle/>
          <a:p>
            <a:pPr marL="0" indent="0" algn="ctr">
              <a:buNone/>
            </a:pPr>
            <a:r>
              <a:rPr lang="en-US" sz="7000" i="1" dirty="0">
                <a:solidFill>
                  <a:srgbClr val="A31D6A"/>
                </a:solidFill>
                <a:effectLst>
                  <a:outerShdw blurRad="38100" dist="38100" dir="2700000" algn="tl">
                    <a:srgbClr val="000000">
                      <a:alpha val="43137"/>
                    </a:srgbClr>
                  </a:outerShdw>
                </a:effectLst>
                <a:latin typeface="Trebuchet MS"/>
              </a:rPr>
              <a:t>I Corinthians 6:19-20 (NASB)</a:t>
            </a:r>
            <a:endParaRPr lang="en-US" sz="70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F50F768-1BDC-9538-8D49-7C9F9DEE9BE9}"/>
              </a:ext>
            </a:extLst>
          </p:cNvPr>
          <p:cNvSpPr>
            <a:spLocks noGrp="1"/>
          </p:cNvSpPr>
          <p:nvPr>
            <p:ph sz="quarter" idx="13"/>
          </p:nvPr>
        </p:nvSpPr>
        <p:spPr>
          <a:xfrm>
            <a:off x="0" y="990600"/>
            <a:ext cx="12192000" cy="5867400"/>
          </a:xfrm>
        </p:spPr>
        <p:txBody>
          <a:bodyPr>
            <a:noAutofit/>
          </a:bodyPr>
          <a:lstStyle/>
          <a:p>
            <a:pPr marL="45720" indent="0">
              <a:buNone/>
            </a:pPr>
            <a:r>
              <a:rPr lang="en-US" sz="5400" b="1" baseline="30000" dirty="0"/>
              <a:t>19</a:t>
            </a:r>
            <a:r>
              <a:rPr lang="en-US" sz="5400" dirty="0"/>
              <a:t> Or do you not know that your body is a temple of the Holy Spirit within you, whom you have from God, and </a:t>
            </a:r>
            <a:r>
              <a:rPr lang="en-US" sz="5400" i="1" dirty="0"/>
              <a:t>that</a:t>
            </a:r>
            <a:r>
              <a:rPr lang="en-US" sz="5400" dirty="0"/>
              <a:t> you are not your own? </a:t>
            </a:r>
            <a:r>
              <a:rPr lang="en-US" sz="5400" b="1" baseline="30000" dirty="0"/>
              <a:t>20</a:t>
            </a:r>
            <a:r>
              <a:rPr lang="en-US" sz="5400" dirty="0"/>
              <a:t> For you have been bought for a price: therefore glorify God in your body.</a:t>
            </a:r>
          </a:p>
        </p:txBody>
      </p:sp>
    </p:spTree>
    <p:extLst>
      <p:ext uri="{BB962C8B-B14F-4D97-AF65-F5344CB8AC3E}">
        <p14:creationId xmlns:p14="http://schemas.microsoft.com/office/powerpoint/2010/main" val="702887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02ED4-EEB4-5C75-3199-69EBFF135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24D6F-49A9-5CCA-0AE1-046A8928A025}"/>
              </a:ext>
            </a:extLst>
          </p:cNvPr>
          <p:cNvSpPr>
            <a:spLocks noGrp="1"/>
          </p:cNvSpPr>
          <p:nvPr>
            <p:ph type="title"/>
          </p:nvPr>
        </p:nvSpPr>
        <p:spPr>
          <a:xfrm>
            <a:off x="0" y="3810"/>
            <a:ext cx="12192000" cy="1139190"/>
          </a:xfrm>
        </p:spPr>
        <p:txBody>
          <a:bodyPr>
            <a:noAutofit/>
          </a:bodyPr>
          <a:lstStyle/>
          <a:p>
            <a:pPr marL="0" indent="0" algn="ctr">
              <a:buNone/>
            </a:pPr>
            <a:r>
              <a:rPr lang="en-US" sz="7000" i="1" dirty="0">
                <a:solidFill>
                  <a:srgbClr val="A31D6A"/>
                </a:solidFill>
                <a:effectLst>
                  <a:outerShdw blurRad="38100" dist="38100" dir="2700000" algn="tl">
                    <a:srgbClr val="000000">
                      <a:alpha val="43137"/>
                    </a:srgbClr>
                  </a:outerShdw>
                </a:effectLst>
                <a:latin typeface="Trebuchet MS"/>
              </a:rPr>
              <a:t>I Corinthians 3:16-17 (NASB)</a:t>
            </a:r>
            <a:endParaRPr lang="en-US" sz="70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AA2E040-A4E9-1BE8-4B96-EC00D821CDBE}"/>
              </a:ext>
            </a:extLst>
          </p:cNvPr>
          <p:cNvSpPr>
            <a:spLocks noGrp="1"/>
          </p:cNvSpPr>
          <p:nvPr>
            <p:ph sz="quarter" idx="13"/>
          </p:nvPr>
        </p:nvSpPr>
        <p:spPr>
          <a:xfrm>
            <a:off x="0" y="990600"/>
            <a:ext cx="12192000" cy="5863590"/>
          </a:xfrm>
        </p:spPr>
        <p:txBody>
          <a:bodyPr>
            <a:noAutofit/>
          </a:bodyPr>
          <a:lstStyle/>
          <a:p>
            <a:pPr marL="45720" indent="0">
              <a:buNone/>
            </a:pPr>
            <a:r>
              <a:rPr lang="en-US" sz="5400" b="1" baseline="30000" dirty="0"/>
              <a:t>16</a:t>
            </a:r>
            <a:r>
              <a:rPr lang="en-US" sz="5400" dirty="0"/>
              <a:t> Do you not know that you are a temple of God and </a:t>
            </a:r>
            <a:r>
              <a:rPr lang="en-US" sz="5400" i="1" dirty="0"/>
              <a:t>that</a:t>
            </a:r>
            <a:r>
              <a:rPr lang="en-US" sz="5400" dirty="0"/>
              <a:t> the Spirit of God dwells in you?                         </a:t>
            </a:r>
            <a:r>
              <a:rPr lang="en-US" sz="5400" b="1" baseline="30000" dirty="0"/>
              <a:t>17</a:t>
            </a:r>
            <a:r>
              <a:rPr lang="en-US" sz="5400" dirty="0"/>
              <a:t> If anyone destroys the temple of God, God will destroy that person; for the temple of God is holy, and that is what you are.</a:t>
            </a:r>
          </a:p>
        </p:txBody>
      </p:sp>
    </p:spTree>
    <p:extLst>
      <p:ext uri="{BB962C8B-B14F-4D97-AF65-F5344CB8AC3E}">
        <p14:creationId xmlns:p14="http://schemas.microsoft.com/office/powerpoint/2010/main" val="2801440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DF1A3-8673-40A5-A1E2-1CD21428F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96957-151E-8B86-57D5-8E61FF7C7D99}"/>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John 3:24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4F9D14A-2E46-5437-6C58-3C01E8B804FB}"/>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6500" dirty="0">
                <a:solidFill>
                  <a:prstClr val="black">
                    <a:lumMod val="75000"/>
                    <a:lumOff val="25000"/>
                  </a:prstClr>
                </a:solidFill>
                <a:latin typeface="Trebuchet MS"/>
              </a:rPr>
              <a:t>The one who keeps His commandments remains in Him, and He in him. We know by this that He remains in us, by the Spirit whom He has given us.</a:t>
            </a:r>
          </a:p>
        </p:txBody>
      </p:sp>
    </p:spTree>
    <p:extLst>
      <p:ext uri="{BB962C8B-B14F-4D97-AF65-F5344CB8AC3E}">
        <p14:creationId xmlns:p14="http://schemas.microsoft.com/office/powerpoint/2010/main" val="8700574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4953000"/>
            <a:ext cx="12192000" cy="1867930"/>
          </a:xfrm>
        </p:spPr>
        <p:txBody>
          <a:bodyPr>
            <a:noAutofit/>
          </a:bodyPr>
          <a:lstStyle/>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II Corinthians 11:14-15 (KJV)</a:t>
            </a:r>
          </a:p>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II Timothy 2:24-26 (NASB)</a:t>
            </a:r>
          </a:p>
        </p:txBody>
      </p:sp>
      <p:sp>
        <p:nvSpPr>
          <p:cNvPr id="4" name="Title 3"/>
          <p:cNvSpPr>
            <a:spLocks noGrp="1"/>
          </p:cNvSpPr>
          <p:nvPr>
            <p:ph type="title"/>
          </p:nvPr>
        </p:nvSpPr>
        <p:spPr>
          <a:xfrm>
            <a:off x="0" y="0"/>
            <a:ext cx="12192000" cy="23622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Many Have Obeyed Satan the Devil and His Ministers; They do Not Have the Holy Spirit Dwelling in Their Bodies</a:t>
            </a:r>
          </a:p>
        </p:txBody>
      </p:sp>
    </p:spTree>
    <p:extLst>
      <p:ext uri="{BB962C8B-B14F-4D97-AF65-F5344CB8AC3E}">
        <p14:creationId xmlns:p14="http://schemas.microsoft.com/office/powerpoint/2010/main" val="3089581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6800" i="1" dirty="0">
                <a:solidFill>
                  <a:srgbClr val="A31D6A"/>
                </a:solidFill>
                <a:effectLst>
                  <a:outerShdw blurRad="38100" dist="38100" dir="2700000" algn="tl">
                    <a:srgbClr val="000000">
                      <a:alpha val="43137"/>
                    </a:srgbClr>
                  </a:outerShdw>
                </a:effectLst>
                <a:latin typeface="Trebuchet MS"/>
              </a:rPr>
              <a:t>II Corinthians 11:14-15 (KJV)</a:t>
            </a:r>
            <a:endParaRPr lang="en-US" sz="68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87390"/>
          </a:xfrm>
        </p:spPr>
        <p:txBody>
          <a:bodyPr>
            <a:noAutofit/>
          </a:bodyPr>
          <a:lstStyle/>
          <a:p>
            <a:pPr marL="45720" indent="0">
              <a:buNone/>
            </a:pPr>
            <a:r>
              <a:rPr lang="en-US" sz="5400" b="1" baseline="30000" dirty="0"/>
              <a:t>14</a:t>
            </a:r>
            <a:r>
              <a:rPr lang="en-US" sz="5400" dirty="0"/>
              <a:t> And no marvel; for Satan himself is transformed into an angel of light.</a:t>
            </a:r>
          </a:p>
          <a:p>
            <a:pPr marL="45720" indent="0">
              <a:buNone/>
            </a:pPr>
            <a:r>
              <a:rPr lang="en-US" sz="5400" b="1" baseline="30000" dirty="0"/>
              <a:t>15</a:t>
            </a:r>
            <a:r>
              <a:rPr lang="en-US" sz="5400" dirty="0"/>
              <a:t> Therefore it is no great thing if his ministers also be transformed as the ministers of righteousness; whose end shall be according to their works.</a:t>
            </a: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Timothy 2:24-26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400" b="1" baseline="30000" dirty="0"/>
              <a:t>24</a:t>
            </a:r>
            <a:r>
              <a:rPr lang="en-US" sz="5400" dirty="0"/>
              <a:t> The Lord's bond-servant must not be quarrelsome, but be kind to all, skillful in teaching, patient when wronged, </a:t>
            </a:r>
            <a:r>
              <a:rPr lang="en-US" sz="5400" b="1" baseline="30000" dirty="0"/>
              <a:t>25</a:t>
            </a:r>
            <a:r>
              <a:rPr lang="en-US" sz="5400" dirty="0"/>
              <a:t> with gentleness correcting those who are in opposition, </a:t>
            </a:r>
          </a:p>
        </p:txBody>
      </p:sp>
    </p:spTree>
    <p:extLst>
      <p:ext uri="{BB962C8B-B14F-4D97-AF65-F5344CB8AC3E}">
        <p14:creationId xmlns:p14="http://schemas.microsoft.com/office/powerpoint/2010/main" val="11690209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Timothy 2:24-26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if perhaps God may grant them repentance leading to the knowledge of the truth,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26</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they may come to their senses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escape</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from the snare of the devil, having been held captive by him to do his will.</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826508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Timothy 2:14-19 (NASB)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2999"/>
            <a:ext cx="12192000" cy="5715002"/>
          </a:xfrm>
        </p:spPr>
        <p:txBody>
          <a:bodyPr>
            <a:noAutofit/>
          </a:bodyPr>
          <a:lstStyle/>
          <a:p>
            <a:pPr marL="45720" indent="0">
              <a:buNone/>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15</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Be diligent to present yourself approved to God as a worker who does not need to be ashamed, accurately handling the word of truth. </a:t>
            </a:r>
            <a:endParaRPr lang="en-US" sz="5400" dirty="0"/>
          </a:p>
        </p:txBody>
      </p:sp>
    </p:spTree>
    <p:extLst>
      <p:ext uri="{BB962C8B-B14F-4D97-AF65-F5344CB8AC3E}">
        <p14:creationId xmlns:p14="http://schemas.microsoft.com/office/powerpoint/2010/main" val="31412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BCFDC-0AA2-CD47-7F58-8C594031B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948516-3BFA-5911-8678-5593992F4AC7}"/>
              </a:ext>
            </a:extLst>
          </p:cNvPr>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Timothy 2:14-19 (NASB)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0D66DF0-E330-E95B-6C73-F46826D65E57}"/>
              </a:ext>
            </a:extLst>
          </p:cNvPr>
          <p:cNvSpPr>
            <a:spLocks noGrp="1"/>
          </p:cNvSpPr>
          <p:nvPr>
            <p:ph sz="quarter" idx="13"/>
          </p:nvPr>
        </p:nvSpPr>
        <p:spPr>
          <a:xfrm>
            <a:off x="0" y="1142999"/>
            <a:ext cx="12192000" cy="5715002"/>
          </a:xfrm>
        </p:spPr>
        <p:txBody>
          <a:bodyPr>
            <a:noAutofit/>
          </a:bodyPr>
          <a:lstStyle/>
          <a:p>
            <a:pPr marL="45720" indent="0">
              <a:buNone/>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16</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avoid worldly </a:t>
            </a: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empty chatter, for it will lead to further ungodliness, </a:t>
            </a: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17</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their talk will spread like gangrene. Among them are Hymenaeus and Philetus, </a:t>
            </a:r>
            <a:endParaRPr lang="en-US" sz="5400" dirty="0"/>
          </a:p>
        </p:txBody>
      </p:sp>
    </p:spTree>
    <p:extLst>
      <p:ext uri="{BB962C8B-B14F-4D97-AF65-F5344CB8AC3E}">
        <p14:creationId xmlns:p14="http://schemas.microsoft.com/office/powerpoint/2010/main" val="2512224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D90FF-A144-E66E-93DB-A793B735CB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CDB519-5016-E84E-83B4-7D261BE818EA}"/>
              </a:ext>
            </a:extLst>
          </p:cNvPr>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Timothy 2:14-19 (NASB)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ABD85CA-B423-27CB-2D27-33BD42B2FC02}"/>
              </a:ext>
            </a:extLst>
          </p:cNvPr>
          <p:cNvSpPr>
            <a:spLocks noGrp="1"/>
          </p:cNvSpPr>
          <p:nvPr>
            <p:ph sz="quarter" idx="13"/>
          </p:nvPr>
        </p:nvSpPr>
        <p:spPr>
          <a:xfrm>
            <a:off x="0" y="1142999"/>
            <a:ext cx="12192000" cy="5715002"/>
          </a:xfrm>
        </p:spPr>
        <p:txBody>
          <a:bodyPr>
            <a:noAutofit/>
          </a:bodyPr>
          <a:lstStyle/>
          <a:p>
            <a:pPr marL="45720" indent="0">
              <a:buNone/>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18</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t>
            </a: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men</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who have gone astray from the truth, claiming that the resurrection has already taken place; and they are jeopardizing the faith of some. </a:t>
            </a:r>
            <a:endParaRPr lang="en-US" sz="5400" dirty="0"/>
          </a:p>
        </p:txBody>
      </p:sp>
    </p:spTree>
    <p:extLst>
      <p:ext uri="{BB962C8B-B14F-4D97-AF65-F5344CB8AC3E}">
        <p14:creationId xmlns:p14="http://schemas.microsoft.com/office/powerpoint/2010/main" val="3612993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4F477-D3F8-9CE9-6D4A-41AD64747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DE730E-BBB9-B6A1-20F6-B43CE94D7B79}"/>
              </a:ext>
            </a:extLst>
          </p:cNvPr>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Timothy 2:14-19 (NASB)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146B43E-7C62-5CC1-4114-6DB9D72A0241}"/>
              </a:ext>
            </a:extLst>
          </p:cNvPr>
          <p:cNvSpPr>
            <a:spLocks noGrp="1"/>
          </p:cNvSpPr>
          <p:nvPr>
            <p:ph sz="quarter" idx="13"/>
          </p:nvPr>
        </p:nvSpPr>
        <p:spPr>
          <a:xfrm>
            <a:off x="0" y="1142999"/>
            <a:ext cx="12192000" cy="5715002"/>
          </a:xfrm>
        </p:spPr>
        <p:txBody>
          <a:bodyPr>
            <a:noAutofit/>
          </a:bodyPr>
          <a:lstStyle/>
          <a:p>
            <a:pPr marL="45720" indent="0">
              <a:buNone/>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19</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Nevertheless, the firm foundation of God stands, having this seal: "The Lord knows those who are His;" and, "Everyone who names the name of the Lord is to keep away from wickedness."</a:t>
            </a:r>
            <a:endParaRPr lang="en-US" sz="5400" dirty="0"/>
          </a:p>
        </p:txBody>
      </p:sp>
    </p:spTree>
    <p:extLst>
      <p:ext uri="{BB962C8B-B14F-4D97-AF65-F5344CB8AC3E}">
        <p14:creationId xmlns:p14="http://schemas.microsoft.com/office/powerpoint/2010/main" val="3015923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143000"/>
            <a:ext cx="12192000" cy="5715000"/>
          </a:xfrm>
        </p:spPr>
        <p:txBody>
          <a:bodyPr>
            <a:noAutofit/>
          </a:bodyPr>
          <a:lstStyle/>
          <a:p>
            <a:pPr marL="1188720" indent="-11430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GOD Determines Who His Children are Not Man</a:t>
            </a:r>
          </a:p>
          <a:p>
            <a:pPr marL="1188720" indent="-11430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When Does a Human Become a Child of GOD?</a:t>
            </a:r>
          </a:p>
          <a:p>
            <a:pPr marL="1188720" indent="-11430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Many Have Obeyed Satan the Devil and His Ministers; They do Not Have the Holy Spirit Dwelling in Their Bodies</a:t>
            </a:r>
          </a:p>
        </p:txBody>
      </p:sp>
      <p:sp>
        <p:nvSpPr>
          <p:cNvPr id="4" name="Title 3"/>
          <p:cNvSpPr>
            <a:spLocks noGrp="1"/>
          </p:cNvSpPr>
          <p:nvPr>
            <p:ph type="title"/>
          </p:nvPr>
        </p:nvSpPr>
        <p:spPr>
          <a:xfrm>
            <a:off x="0" y="0"/>
            <a:ext cx="12192000" cy="2590800"/>
          </a:xfrm>
        </p:spPr>
        <p:txBody>
          <a:bodyPr/>
          <a:lstStyle/>
          <a:p>
            <a:pPr marL="0" indent="0" algn="ctr">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God Knows Them That Are His</a:t>
            </a: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B4F24-3DE6-114E-A6B8-2F157847C0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3D15B2-D570-C9D3-10E8-3B2550F9CD2E}"/>
              </a:ext>
            </a:extLst>
          </p:cNvPr>
          <p:cNvSpPr>
            <a:spLocks noGrp="1"/>
          </p:cNvSpPr>
          <p:nvPr>
            <p:ph sz="quarter" idx="13"/>
          </p:nvPr>
        </p:nvSpPr>
        <p:spPr>
          <a:xfrm>
            <a:off x="0" y="3429000"/>
            <a:ext cx="12192000" cy="33919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I John 3:7-10 (NASB)</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Romans 8:5-11 (NASB)</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Romans 8:9 (AMPC)</a:t>
            </a:r>
          </a:p>
        </p:txBody>
      </p:sp>
      <p:sp>
        <p:nvSpPr>
          <p:cNvPr id="4" name="Title 3">
            <a:extLst>
              <a:ext uri="{FF2B5EF4-FFF2-40B4-BE49-F238E27FC236}">
                <a16:creationId xmlns:a16="http://schemas.microsoft.com/office/drawing/2014/main" id="{790900A9-E2DF-035C-7AF2-F072E11F8CDC}"/>
              </a:ext>
            </a:extLst>
          </p:cNvPr>
          <p:cNvSpPr>
            <a:spLocks noGrp="1"/>
          </p:cNvSpPr>
          <p:nvPr>
            <p:ph type="title"/>
          </p:nvPr>
        </p:nvSpPr>
        <p:spPr>
          <a:xfrm>
            <a:off x="0" y="0"/>
            <a:ext cx="12192000" cy="25908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GOD Determines Who His Children are Not Man</a:t>
            </a:r>
          </a:p>
        </p:txBody>
      </p:sp>
    </p:spTree>
    <p:extLst>
      <p:ext uri="{BB962C8B-B14F-4D97-AF65-F5344CB8AC3E}">
        <p14:creationId xmlns:p14="http://schemas.microsoft.com/office/powerpoint/2010/main" val="615269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1824</TotalTime>
  <Words>1787</Words>
  <Application>Microsoft Office PowerPoint</Application>
  <PresentationFormat>Widescreen</PresentationFormat>
  <Paragraphs>97</Paragraphs>
  <Slides>42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Calibri</vt:lpstr>
      <vt:lpstr>Franklin Gothic Medium</vt:lpstr>
      <vt:lpstr>Georgia</vt:lpstr>
      <vt:lpstr>Trebuchet MS</vt:lpstr>
      <vt:lpstr>Wingdings</vt:lpstr>
      <vt:lpstr>Slipstream</vt:lpstr>
      <vt:lpstr>God Knows Them That Are His</vt:lpstr>
      <vt:lpstr>II Timothy 2:19 (NASB)</vt:lpstr>
      <vt:lpstr>II Timothy 2:14-19 (NASB)</vt:lpstr>
      <vt:lpstr>II Timothy 2:14-19 (NASB)</vt:lpstr>
      <vt:lpstr>II Timothy 2:14-19 (NASB)</vt:lpstr>
      <vt:lpstr>II Timothy 2:14-19 (NASB)</vt:lpstr>
      <vt:lpstr>II Timothy 2:14-19 (NASB)</vt:lpstr>
      <vt:lpstr>God Knows Them That Are His</vt:lpstr>
      <vt:lpstr>Point #1:  GOD Determines Who His Children are Not Man</vt:lpstr>
      <vt:lpstr>I John 3:7-10 (NASB)</vt:lpstr>
      <vt:lpstr>I John 3:7-10 (NASB)</vt:lpstr>
      <vt:lpstr>I John 3:7-10 (NASB)</vt:lpstr>
      <vt:lpstr>Romans 8:5-11 (NASB)</vt:lpstr>
      <vt:lpstr>Romans 8:5-11 (NASB)</vt:lpstr>
      <vt:lpstr>Romans 8:5-11 (NASB)</vt:lpstr>
      <vt:lpstr>Romans 8:5-11 (NASB)</vt:lpstr>
      <vt:lpstr>Romans 8:5-11 (NASB)</vt:lpstr>
      <vt:lpstr>Romans 8:9 (AMPC)</vt:lpstr>
      <vt:lpstr>Romans 8:9 (AMPC)</vt:lpstr>
      <vt:lpstr>Point #2:  When Does a Human Become a Child of GOD?</vt:lpstr>
      <vt:lpstr>Acts2:26-38 (NASB)</vt:lpstr>
      <vt:lpstr>Acts2:26-38 (NASB)</vt:lpstr>
      <vt:lpstr>Acts2:26-38 (NASB)</vt:lpstr>
      <vt:lpstr>Acts2:26-38 (NASB)</vt:lpstr>
      <vt:lpstr>Acts2:26-38 (NASB)</vt:lpstr>
      <vt:lpstr>Acts2:26-38 (NASB)</vt:lpstr>
      <vt:lpstr>Acts2:26-38 (NASB)</vt:lpstr>
      <vt:lpstr>Acts2:26-38 (NASB)</vt:lpstr>
      <vt:lpstr>Acts 5:32 (NASB)</vt:lpstr>
      <vt:lpstr>Romans 8:9 (NASB)</vt:lpstr>
      <vt:lpstr>I Corinthians 6:19-20 (NASB)</vt:lpstr>
      <vt:lpstr>I Corinthians 3:16-17 (NASB)</vt:lpstr>
      <vt:lpstr>I John 3:24 (NASB)</vt:lpstr>
      <vt:lpstr>Point #3:  Many Have Obeyed Satan the Devil and His Ministers; They do Not Have the Holy Spirit Dwelling in Their Bodies</vt:lpstr>
      <vt:lpstr>II Corinthians 11:14-15 (KJV)</vt:lpstr>
      <vt:lpstr>II Timothy 2:24-26 (NASB)</vt:lpstr>
      <vt:lpstr>II Timothy 2:24-26 (NASB)</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Stuart Fain</dc:creator>
  <cp:lastModifiedBy>Stuart Fain</cp:lastModifiedBy>
  <cp:revision>9</cp:revision>
  <dcterms:created xsi:type="dcterms:W3CDTF">2026-01-07T17:05:30Z</dcterms:created>
  <dcterms:modified xsi:type="dcterms:W3CDTF">2026-01-17T21:56:15Z</dcterms:modified>
</cp:coreProperties>
</file>